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9601200" cx="7315200"/>
  <p:notesSz cx="6858000" cy="9144000"/>
  <p:embeddedFontLst>
    <p:embeddedFont>
      <p:font typeface="Halant"/>
      <p:regular r:id="rId15"/>
      <p:bold r:id="rId16"/>
    </p:embeddedFont>
    <p:embeddedFont>
      <p:font typeface="Inter"/>
      <p:regular r:id="rId17"/>
      <p:bold r:id="rId18"/>
      <p:italic r:id="rId19"/>
      <p:boldItalic r:id="rId20"/>
    </p:embeddedFont>
    <p:embeddedFont>
      <p:font typeface="Plus Jakarta Sans"/>
      <p:regular r:id="rId21"/>
      <p:bold r:id="rId22"/>
      <p:italic r:id="rId23"/>
      <p:boldItalic r:id="rId24"/>
    </p:embeddedFont>
    <p:embeddedFont>
      <p:font typeface="Plus Jakarta Sans Medium"/>
      <p:regular r:id="rId25"/>
      <p:bold r:id="rId26"/>
      <p:italic r:id="rId27"/>
      <p:boldItalic r:id="rId28"/>
    </p:embeddedFont>
    <p:embeddedFont>
      <p:font typeface="Work Sans"/>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71E04B6-D51E-4882-8129-152588B20A54}">
  <a:tblStyle styleId="{371E04B6-D51E-4882-8129-152588B20A54}"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FD87759-101B-40E8-9742-F0D01496EA33}"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E2C2BC7-F1F8-4C2F-8459-3F16B79139E6}" styleName="Table_2">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22" Type="http://schemas.openxmlformats.org/officeDocument/2006/relationships/font" Target="fonts/PlusJakartaSans-bold.fntdata"/><Relationship Id="rId21" Type="http://schemas.openxmlformats.org/officeDocument/2006/relationships/font" Target="fonts/PlusJakartaSans-regular.fntdata"/><Relationship Id="rId24" Type="http://schemas.openxmlformats.org/officeDocument/2006/relationships/font" Target="fonts/PlusJakartaSans-boldItalic.fntdata"/><Relationship Id="rId23" Type="http://schemas.openxmlformats.org/officeDocument/2006/relationships/font" Target="fonts/PlusJakarta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fntdata"/><Relationship Id="rId25" Type="http://schemas.openxmlformats.org/officeDocument/2006/relationships/font" Target="fonts/PlusJakartaSansMedium-regular.fntdata"/><Relationship Id="rId28" Type="http://schemas.openxmlformats.org/officeDocument/2006/relationships/font" Target="fonts/PlusJakartaSansMedium-boldItalic.fntdata"/><Relationship Id="rId27"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WorkSans-italic.fntdata"/><Relationship Id="rId30" Type="http://schemas.openxmlformats.org/officeDocument/2006/relationships/font" Target="fonts/WorkSans-bold.fntdata"/><Relationship Id="rId11" Type="http://schemas.openxmlformats.org/officeDocument/2006/relationships/slide" Target="slides/slide4.xml"/><Relationship Id="rId10" Type="http://schemas.openxmlformats.org/officeDocument/2006/relationships/slide" Target="slides/slide3.xml"/><Relationship Id="rId32" Type="http://schemas.openxmlformats.org/officeDocument/2006/relationships/font" Target="fonts/WorkSans-bold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Inter-regular.fntdata"/><Relationship Id="rId16" Type="http://schemas.openxmlformats.org/officeDocument/2006/relationships/font" Target="fonts/Halant-bold.fntdata"/><Relationship Id="rId19" Type="http://schemas.openxmlformats.org/officeDocument/2006/relationships/font" Target="fonts/Inter-italic.fntdata"/><Relationship Id="rId18" Type="http://schemas.openxmlformats.org/officeDocument/2006/relationships/font" Target="fonts/Inter-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2eeb5c915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2eeb5c91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052fc39a51_0_14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052fc39a51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052fc39a51_0_15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052fc39a51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052fc39a51_0_16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052fc39a51_0_1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052fc39a51_0_2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052fc39a51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052fc39a51_0_17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052fc39a51_0_1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052fc39a51_0_18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052fc39a51_0_1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10.png"/><Relationship Id="rId6" Type="http://schemas.openxmlformats.org/officeDocument/2006/relationships/image" Target="../media/image3.png"/><Relationship Id="rId7"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10.png"/><Relationship Id="rId6" Type="http://schemas.openxmlformats.org/officeDocument/2006/relationships/image" Target="../media/image3.png"/><Relationship Id="rId7"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Advanced Organizer</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India’s Fight for Independence</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216332" y="9041406"/>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67182" y="8923231"/>
            <a:ext cx="405811" cy="405811"/>
          </a:xfrm>
          <a:prstGeom prst="rect">
            <a:avLst/>
          </a:prstGeom>
          <a:noFill/>
          <a:ln>
            <a:noFill/>
          </a:ln>
        </p:spPr>
      </p:pic>
      <p:sp>
        <p:nvSpPr>
          <p:cNvPr id="102" name="Google Shape;102;p25"/>
          <p:cNvSpPr txBox="1"/>
          <p:nvPr/>
        </p:nvSpPr>
        <p:spPr>
          <a:xfrm>
            <a:off x="2799882" y="9041406"/>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03" name="Google Shape;103;p25"/>
          <p:cNvSpPr txBox="1"/>
          <p:nvPr/>
        </p:nvSpPr>
        <p:spPr>
          <a:xfrm>
            <a:off x="1265700" y="1375000"/>
            <a:ext cx="5682600" cy="882900"/>
          </a:xfrm>
          <a:prstGeom prst="rect">
            <a:avLst/>
          </a:prstGeom>
          <a:noFill/>
          <a:ln>
            <a:noFill/>
          </a:ln>
        </p:spPr>
        <p:txBody>
          <a:bodyPr anchorCtr="0" anchor="t" bIns="103750" lIns="103750" spcFirstLastPara="1" rIns="103750" wrap="square" tIns="10375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After World War II, European powers were weakened and colonized nations across Asia, Africa, and the Middle East _____________________________________________. The _____________________________ was a global response to centuries of imperial rule; it was shaped by nationalist movements, international pressure, and postwar ideals.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sp>
        <p:nvSpPr>
          <p:cNvPr id="104" name="Google Shape;104;p25"/>
          <p:cNvSpPr txBox="1"/>
          <p:nvPr/>
        </p:nvSpPr>
        <p:spPr>
          <a:xfrm>
            <a:off x="451350" y="2949700"/>
            <a:ext cx="1905000" cy="28983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Nonviolent Resistance</a:t>
            </a:r>
            <a:r>
              <a:rPr b="1"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Led by ______________, the movement used peaceful protest, boycotts, and ________________________ to challenge British authority. Events like the Salt March and the Quit India Movement united millions across India in defying colonial laws __________________________.</a:t>
            </a:r>
            <a:r>
              <a:rPr b="1"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p:txBody>
      </p:sp>
      <p:sp>
        <p:nvSpPr>
          <p:cNvPr id="105" name="Google Shape;105;p25"/>
          <p:cNvSpPr txBox="1"/>
          <p:nvPr/>
        </p:nvSpPr>
        <p:spPr>
          <a:xfrm>
            <a:off x="630635" y="10606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06" name="Google Shape;106;p25"/>
          <p:cNvSpPr txBox="1"/>
          <p:nvPr/>
        </p:nvSpPr>
        <p:spPr>
          <a:xfrm>
            <a:off x="2588925" y="3449100"/>
            <a:ext cx="2093400" cy="23988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Political </a:t>
            </a:r>
            <a:r>
              <a:rPr b="1" lang="en" sz="1100">
                <a:solidFill>
                  <a:schemeClr val="dk1"/>
                </a:solidFill>
                <a:latin typeface="Inter"/>
                <a:ea typeface="Inter"/>
                <a:cs typeface="Inter"/>
                <a:sym typeface="Inter"/>
              </a:rPr>
              <a:t>Negotiation</a:t>
            </a:r>
            <a:r>
              <a:rPr b="1" lang="en" sz="1100">
                <a:solidFill>
                  <a:schemeClr val="dk1"/>
                </a:solidFill>
                <a:latin typeface="Inter"/>
                <a:ea typeface="Inter"/>
                <a:cs typeface="Inter"/>
                <a:sym typeface="Inter"/>
              </a:rPr>
              <a:t>:</a:t>
            </a:r>
            <a:r>
              <a:rPr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Leaders of the ___________</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____________________________, including Jawaharlal Nehru, worked with British officials to push for ________________ __________________ and eventual independence. The transfer of power in ________</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was negotiated after years of pressure from Indian leaders and shifting British priorities after WWII.</a:t>
            </a:r>
            <a:endParaRPr sz="1100">
              <a:solidFill>
                <a:schemeClr val="dk1"/>
              </a:solidFill>
              <a:latin typeface="Inter"/>
              <a:ea typeface="Inter"/>
              <a:cs typeface="Inter"/>
              <a:sym typeface="Inter"/>
            </a:endParaRPr>
          </a:p>
        </p:txBody>
      </p:sp>
      <p:sp>
        <p:nvSpPr>
          <p:cNvPr id="107" name="Google Shape;107;p25"/>
          <p:cNvSpPr txBox="1"/>
          <p:nvPr/>
        </p:nvSpPr>
        <p:spPr>
          <a:xfrm>
            <a:off x="4935375" y="2949700"/>
            <a:ext cx="1905000" cy="28983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Religious and Ethnic Division</a:t>
            </a:r>
            <a:r>
              <a:rPr b="1" lang="en" sz="1100">
                <a:solidFill>
                  <a:schemeClr val="dk1"/>
                </a:solidFill>
                <a:latin typeface="Inter"/>
                <a:ea typeface="Inter"/>
                <a:cs typeface="Inter"/>
                <a:sym typeface="Inter"/>
              </a:rPr>
              <a:t>:</a:t>
            </a:r>
            <a:r>
              <a:rPr lang="en" sz="1100">
                <a:solidFill>
                  <a:schemeClr val="dk1"/>
                </a:solidFill>
                <a:latin typeface="Inter"/>
                <a:ea typeface="Inter"/>
                <a:cs typeface="Inter"/>
                <a:sym typeface="Inter"/>
              </a:rPr>
              <a:t> </a:t>
            </a:r>
            <a:r>
              <a:rPr lang="en" sz="1100">
                <a:latin typeface="Inter"/>
                <a:ea typeface="Inter"/>
                <a:cs typeface="Inter"/>
                <a:sym typeface="Inter"/>
              </a:rPr>
              <a:t>Longstanding tensions between _______</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_______________ along with political disagreements between the Indian National Congress and the Muslim League, led to the demand for a ______________________. This resulted in the __________________into India and Pakistan, causing widespread displacement and violence.</a:t>
            </a:r>
            <a:endParaRPr sz="1100">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08" name="Google Shape;108;p25"/>
          <p:cNvSpPr txBox="1"/>
          <p:nvPr/>
        </p:nvSpPr>
        <p:spPr>
          <a:xfrm>
            <a:off x="2268974" y="2294015"/>
            <a:ext cx="2733300" cy="411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Core Strategies</a:t>
            </a:r>
            <a:endParaRPr b="1">
              <a:solidFill>
                <a:schemeClr val="dk1"/>
              </a:solidFill>
              <a:latin typeface="Inter"/>
              <a:ea typeface="Inter"/>
              <a:cs typeface="Inter"/>
              <a:sym typeface="Inter"/>
            </a:endParaRPr>
          </a:p>
        </p:txBody>
      </p:sp>
      <p:pic>
        <p:nvPicPr>
          <p:cNvPr id="109" name="Google Shape;109;p25" title="Causation@2x transparent.png"/>
          <p:cNvPicPr preferRelativeResize="0"/>
          <p:nvPr/>
        </p:nvPicPr>
        <p:blipFill>
          <a:blip r:embed="rId4">
            <a:alphaModFix/>
          </a:blip>
          <a:stretch>
            <a:fillRect/>
          </a:stretch>
        </p:blipFill>
        <p:spPr>
          <a:xfrm>
            <a:off x="3290988" y="2661233"/>
            <a:ext cx="739138" cy="739166"/>
          </a:xfrm>
          <a:prstGeom prst="rect">
            <a:avLst/>
          </a:prstGeom>
          <a:noFill/>
          <a:ln>
            <a:noFill/>
          </a:ln>
        </p:spPr>
      </p:pic>
      <p:pic>
        <p:nvPicPr>
          <p:cNvPr id="110" name="Google Shape;110;p25" title="Context@2x transparent.png"/>
          <p:cNvPicPr preferRelativeResize="0"/>
          <p:nvPr/>
        </p:nvPicPr>
        <p:blipFill>
          <a:blip r:embed="rId5">
            <a:alphaModFix/>
          </a:blip>
          <a:stretch>
            <a:fillRect/>
          </a:stretch>
        </p:blipFill>
        <p:spPr>
          <a:xfrm>
            <a:off x="451425" y="1432225"/>
            <a:ext cx="831450" cy="831450"/>
          </a:xfrm>
          <a:prstGeom prst="rect">
            <a:avLst/>
          </a:prstGeom>
          <a:noFill/>
          <a:ln>
            <a:noFill/>
          </a:ln>
        </p:spPr>
      </p:pic>
      <p:pic>
        <p:nvPicPr>
          <p:cNvPr id="111" name="Google Shape;111;p25"/>
          <p:cNvPicPr preferRelativeResize="0"/>
          <p:nvPr/>
        </p:nvPicPr>
        <p:blipFill>
          <a:blip r:embed="rId6">
            <a:alphaModFix/>
          </a:blip>
          <a:stretch>
            <a:fillRect/>
          </a:stretch>
        </p:blipFill>
        <p:spPr>
          <a:xfrm>
            <a:off x="203550" y="105259"/>
            <a:ext cx="994388" cy="412343"/>
          </a:xfrm>
          <a:prstGeom prst="rect">
            <a:avLst/>
          </a:prstGeom>
          <a:noFill/>
          <a:ln>
            <a:noFill/>
          </a:ln>
        </p:spPr>
      </p:pic>
      <p:graphicFrame>
        <p:nvGraphicFramePr>
          <p:cNvPr id="112" name="Google Shape;112;p25"/>
          <p:cNvGraphicFramePr/>
          <p:nvPr/>
        </p:nvGraphicFramePr>
        <p:xfrm>
          <a:off x="304800" y="304800"/>
          <a:ext cx="3000000" cy="3000000"/>
        </p:xfrm>
        <a:graphic>
          <a:graphicData uri="http://schemas.openxmlformats.org/drawingml/2006/table">
            <a:tbl>
              <a:tblPr>
                <a:noFill/>
                <a:tableStyleId>{371E04B6-D51E-4882-8129-152588B20A54}</a:tableStyleId>
              </a:tblPr>
              <a:tblGrid>
                <a:gridCol w="19050"/>
              </a:tblGrid>
              <a:tr h="19050">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13" name="Google Shape;113;p25"/>
          <p:cNvSpPr txBox="1"/>
          <p:nvPr/>
        </p:nvSpPr>
        <p:spPr>
          <a:xfrm>
            <a:off x="2268974" y="5981190"/>
            <a:ext cx="2733300" cy="411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Impact of Independence</a:t>
            </a:r>
            <a:endParaRPr b="1">
              <a:solidFill>
                <a:schemeClr val="dk1"/>
              </a:solidFill>
              <a:latin typeface="Inter"/>
              <a:ea typeface="Inter"/>
              <a:cs typeface="Inter"/>
              <a:sym typeface="Inter"/>
            </a:endParaRPr>
          </a:p>
        </p:txBody>
      </p:sp>
      <p:pic>
        <p:nvPicPr>
          <p:cNvPr id="114" name="Google Shape;114;p25"/>
          <p:cNvPicPr preferRelativeResize="0"/>
          <p:nvPr/>
        </p:nvPicPr>
        <p:blipFill>
          <a:blip r:embed="rId7">
            <a:alphaModFix/>
          </a:blip>
          <a:stretch>
            <a:fillRect/>
          </a:stretch>
        </p:blipFill>
        <p:spPr>
          <a:xfrm>
            <a:off x="3224270" y="7275688"/>
            <a:ext cx="882812" cy="882813"/>
          </a:xfrm>
          <a:prstGeom prst="rect">
            <a:avLst/>
          </a:prstGeom>
          <a:noFill/>
          <a:ln>
            <a:noFill/>
          </a:ln>
        </p:spPr>
      </p:pic>
      <p:sp>
        <p:nvSpPr>
          <p:cNvPr id="115" name="Google Shape;115;p25"/>
          <p:cNvSpPr txBox="1"/>
          <p:nvPr/>
        </p:nvSpPr>
        <p:spPr>
          <a:xfrm>
            <a:off x="451425" y="6491530"/>
            <a:ext cx="2733300" cy="23988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On India:</a:t>
            </a:r>
            <a:endParaRPr b="1"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India __________________________in 1947 after years of resistance.</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__________________the subcontinent into India and Pakistan, displacing over 10 million people and leading to widespread violence.</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______________________of a united, peaceful India was only partially realized.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sp>
        <p:nvSpPr>
          <p:cNvPr id="116" name="Google Shape;116;p25"/>
          <p:cNvSpPr txBox="1"/>
          <p:nvPr/>
        </p:nvSpPr>
        <p:spPr>
          <a:xfrm>
            <a:off x="4107075" y="6491531"/>
            <a:ext cx="2733300" cy="23988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Globally:</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India’s movement __________________for other decolonization efforts in places like Kenya, Ghana, and Indonesia.</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Gandhi’s philosophy of ______________</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______________________including Martin Luther King Jr. and Nelson Mandela.</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Decolonization became a major global trend in the postwar era, supported by the ______________________________.</a:t>
            </a:r>
            <a:endParaRPr b="1" sz="1100" u="sng">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pic>
        <p:nvPicPr>
          <p:cNvPr id="121" name="Google Shape;121;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2" name="Google Shape;122;p26"/>
          <p:cNvSpPr txBox="1"/>
          <p:nvPr/>
        </p:nvSpPr>
        <p:spPr>
          <a:xfrm>
            <a:off x="2582235" y="2182592"/>
            <a:ext cx="4228200" cy="18672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400">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b="1" sz="1200">
              <a:solidFill>
                <a:schemeClr val="dk1"/>
              </a:solidFill>
              <a:latin typeface="Plus Jakarta Sans"/>
              <a:ea typeface="Plus Jakarta Sans"/>
              <a:cs typeface="Plus Jakarta Sans"/>
              <a:sym typeface="Plus Jakarta Sans"/>
            </a:endParaRPr>
          </a:p>
        </p:txBody>
      </p:sp>
      <p:sp>
        <p:nvSpPr>
          <p:cNvPr id="123" name="Google Shape;123;p26"/>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Formative Assessment:</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Perspective</a:t>
            </a:r>
            <a:endParaRPr sz="1400">
              <a:solidFill>
                <a:srgbClr val="000000"/>
              </a:solidFill>
              <a:latin typeface="Plus Jakarta Sans Medium"/>
              <a:ea typeface="Plus Jakarta Sans Medium"/>
              <a:cs typeface="Plus Jakarta Sans Medium"/>
              <a:sym typeface="Plus Jakarta Sans Medium"/>
            </a:endParaRPr>
          </a:p>
        </p:txBody>
      </p:sp>
      <p:pic>
        <p:nvPicPr>
          <p:cNvPr id="124" name="Google Shape;124;p26"/>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25" name="Google Shape;125;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6" name="Google Shape;126;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27" name="Google Shape;127;p26"/>
          <p:cNvSpPr txBox="1"/>
          <p:nvPr/>
        </p:nvSpPr>
        <p:spPr>
          <a:xfrm>
            <a:off x="504894" y="4839104"/>
            <a:ext cx="6305400" cy="1722900"/>
          </a:xfrm>
          <a:prstGeom prst="rect">
            <a:avLst/>
          </a:prstGeom>
          <a:noFill/>
          <a:ln>
            <a:noFill/>
          </a:ln>
        </p:spPr>
        <p:txBody>
          <a:bodyPr anchorCtr="0" anchor="ctr" bIns="109750" lIns="109750" spcFirstLastPara="1" rIns="109750" wrap="square" tIns="109750">
            <a:noAutofit/>
          </a:bodyPr>
          <a:lstStyle/>
          <a:p>
            <a:pPr indent="0" lvl="0" marL="0" rtl="0" algn="l">
              <a:spcBef>
                <a:spcPts val="0"/>
              </a:spcBef>
              <a:spcAft>
                <a:spcPts val="0"/>
              </a:spcAft>
              <a:buNone/>
            </a:pPr>
            <a:r>
              <a:rPr b="1" lang="en" sz="1400">
                <a:solidFill>
                  <a:schemeClr val="dk1"/>
                </a:solidFill>
                <a:latin typeface="Inter"/>
                <a:ea typeface="Inter"/>
                <a:cs typeface="Inter"/>
                <a:sym typeface="Inter"/>
              </a:rPr>
              <a:t>Directions</a:t>
            </a:r>
            <a:r>
              <a:rPr lang="en" sz="1400">
                <a:solidFill>
                  <a:schemeClr val="dk1"/>
                </a:solidFill>
                <a:latin typeface="Inter"/>
                <a:ea typeface="Inter"/>
                <a:cs typeface="Inter"/>
                <a:sym typeface="Inter"/>
              </a:rPr>
              <a:t>:</a:t>
            </a:r>
            <a:r>
              <a:rPr lang="en" sz="1400">
                <a:solidFill>
                  <a:schemeClr val="dk1"/>
                </a:solidFill>
                <a:latin typeface="Inter"/>
                <a:ea typeface="Inter"/>
                <a:cs typeface="Inter"/>
                <a:sym typeface="Inter"/>
              </a:rPr>
              <a:t> Read the following author context and primary source. Then, answer the questions on perspective that follow. The multiple choice questions for this formative assessment are Weighted Multiple Choice (WMC) Questions. This means that there is only one </a:t>
            </a:r>
            <a:r>
              <a:rPr i="1" lang="en" sz="1400">
                <a:solidFill>
                  <a:schemeClr val="dk1"/>
                </a:solidFill>
                <a:latin typeface="Inter"/>
                <a:ea typeface="Inter"/>
                <a:cs typeface="Inter"/>
                <a:sym typeface="Inter"/>
              </a:rPr>
              <a:t>incorrect</a:t>
            </a:r>
            <a:r>
              <a:rPr lang="en" sz="1400">
                <a:solidFill>
                  <a:schemeClr val="dk1"/>
                </a:solidFill>
                <a:latin typeface="Inter"/>
                <a:ea typeface="Inter"/>
                <a:cs typeface="Inter"/>
                <a:sym typeface="Inter"/>
              </a:rPr>
              <a:t> answer, but the other 3 choices are weighted. The </a:t>
            </a:r>
            <a:r>
              <a:rPr i="1" lang="en" sz="1400">
                <a:solidFill>
                  <a:schemeClr val="dk1"/>
                </a:solidFill>
                <a:latin typeface="Inter"/>
                <a:ea typeface="Inter"/>
                <a:cs typeface="Inter"/>
                <a:sym typeface="Inter"/>
              </a:rPr>
              <a:t>two best</a:t>
            </a:r>
            <a:r>
              <a:rPr lang="en" sz="1400">
                <a:solidFill>
                  <a:schemeClr val="dk1"/>
                </a:solidFill>
                <a:latin typeface="Inter"/>
                <a:ea typeface="Inter"/>
                <a:cs typeface="Inter"/>
                <a:sym typeface="Inter"/>
              </a:rPr>
              <a:t> answers are 2</a:t>
            </a:r>
            <a:r>
              <a:rPr i="1" lang="en" sz="1400">
                <a:solidFill>
                  <a:schemeClr val="dk1"/>
                </a:solidFill>
                <a:latin typeface="Inter"/>
                <a:ea typeface="Inter"/>
                <a:cs typeface="Inter"/>
                <a:sym typeface="Inter"/>
              </a:rPr>
              <a:t> </a:t>
            </a:r>
            <a:r>
              <a:rPr lang="en" sz="1400">
                <a:solidFill>
                  <a:schemeClr val="dk1"/>
                </a:solidFill>
                <a:latin typeface="Inter"/>
                <a:ea typeface="Inter"/>
                <a:cs typeface="Inter"/>
                <a:sym typeface="Inter"/>
              </a:rPr>
              <a:t>points, the </a:t>
            </a:r>
            <a:r>
              <a:rPr i="1" lang="en" sz="1400">
                <a:solidFill>
                  <a:schemeClr val="dk1"/>
                </a:solidFill>
                <a:latin typeface="Inter"/>
                <a:ea typeface="Inter"/>
                <a:cs typeface="Inter"/>
                <a:sym typeface="Inter"/>
              </a:rPr>
              <a:t>next-best</a:t>
            </a:r>
            <a:r>
              <a:rPr lang="en" sz="1400">
                <a:solidFill>
                  <a:schemeClr val="dk1"/>
                </a:solidFill>
                <a:latin typeface="Inter"/>
                <a:ea typeface="Inter"/>
                <a:cs typeface="Inter"/>
                <a:sym typeface="Inter"/>
              </a:rPr>
              <a:t> answer is 1 points, and the </a:t>
            </a:r>
            <a:r>
              <a:rPr i="1" lang="en" sz="1400">
                <a:solidFill>
                  <a:schemeClr val="dk1"/>
                </a:solidFill>
                <a:latin typeface="Inter"/>
                <a:ea typeface="Inter"/>
                <a:cs typeface="Inter"/>
                <a:sym typeface="Inter"/>
              </a:rPr>
              <a:t>incorrect</a:t>
            </a:r>
            <a:r>
              <a:rPr lang="en" sz="1400">
                <a:solidFill>
                  <a:schemeClr val="dk1"/>
                </a:solidFill>
                <a:latin typeface="Inter"/>
                <a:ea typeface="Inter"/>
                <a:cs typeface="Inter"/>
                <a:sym typeface="Inter"/>
              </a:rPr>
              <a:t> answer is 0 points.</a:t>
            </a:r>
            <a:endParaRPr sz="1400">
              <a:solidFill>
                <a:schemeClr val="dk1"/>
              </a:solidFill>
              <a:latin typeface="Inter"/>
              <a:ea typeface="Inter"/>
              <a:cs typeface="Inter"/>
              <a:sym typeface="Inter"/>
            </a:endParaRPr>
          </a:p>
        </p:txBody>
      </p:sp>
      <p:pic>
        <p:nvPicPr>
          <p:cNvPr id="128" name="Google Shape;128;p26"/>
          <p:cNvPicPr preferRelativeResize="0"/>
          <p:nvPr/>
        </p:nvPicPr>
        <p:blipFill rotWithShape="1">
          <a:blip r:embed="rId5">
            <a:alphaModFix/>
          </a:blip>
          <a:srcRect b="0" l="0" r="0" t="0"/>
          <a:stretch/>
        </p:blipFill>
        <p:spPr>
          <a:xfrm>
            <a:off x="482680" y="2182592"/>
            <a:ext cx="1840874" cy="184084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2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Perspective</a:t>
            </a:r>
            <a:endParaRPr sz="1800">
              <a:latin typeface="Halant"/>
              <a:ea typeface="Halant"/>
              <a:cs typeface="Halant"/>
              <a:sym typeface="Halant"/>
            </a:endParaRPr>
          </a:p>
        </p:txBody>
      </p:sp>
      <p:pic>
        <p:nvPicPr>
          <p:cNvPr id="134" name="Google Shape;134;p2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5" name="Google Shape;135;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6" name="Google Shape;136;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37" name="Google Shape;137;p27"/>
          <p:cNvSpPr txBox="1"/>
          <p:nvPr/>
        </p:nvSpPr>
        <p:spPr>
          <a:xfrm>
            <a:off x="886235" y="846944"/>
            <a:ext cx="5579400" cy="3518700"/>
          </a:xfrm>
          <a:prstGeom prst="rect">
            <a:avLst/>
          </a:prstGeom>
          <a:noFill/>
          <a:ln cap="flat" cmpd="sng" w="2857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1000"/>
              </a:spcBef>
              <a:spcAft>
                <a:spcPts val="0"/>
              </a:spcAft>
              <a:buClr>
                <a:schemeClr val="dk1"/>
              </a:buClr>
              <a:buSzPts val="1100"/>
              <a:buFont typeface="Arial"/>
              <a:buNone/>
            </a:pPr>
            <a:r>
              <a:rPr b="1" lang="en" sz="1400">
                <a:solidFill>
                  <a:schemeClr val="dk1"/>
                </a:solidFill>
                <a:latin typeface="Inter"/>
                <a:ea typeface="Inter"/>
                <a:cs typeface="Inter"/>
                <a:sym typeface="Inter"/>
              </a:rPr>
              <a:t>Author Context:</a:t>
            </a:r>
            <a:endParaRPr b="1" sz="1400">
              <a:solidFill>
                <a:schemeClr val="dk1"/>
              </a:solidFill>
              <a:latin typeface="Inter"/>
              <a:ea typeface="Inter"/>
              <a:cs typeface="Inter"/>
              <a:sym typeface="Inter"/>
            </a:endParaRPr>
          </a:p>
          <a:p>
            <a:pPr indent="0" lvl="0" marL="0" rtl="0" algn="l">
              <a:spcBef>
                <a:spcPts val="1000"/>
              </a:spcBef>
              <a:spcAft>
                <a:spcPts val="0"/>
              </a:spcAft>
              <a:buClr>
                <a:schemeClr val="dk1"/>
              </a:buClr>
              <a:buSzPts val="1100"/>
              <a:buFont typeface="Arial"/>
              <a:buNone/>
            </a:pPr>
            <a:r>
              <a:rPr lang="en" sz="1400">
                <a:solidFill>
                  <a:schemeClr val="dk1"/>
                </a:solidFill>
                <a:latin typeface="Inter"/>
                <a:ea typeface="Inter"/>
                <a:cs typeface="Inter"/>
                <a:sym typeface="Inter"/>
              </a:rPr>
              <a:t>Mahatma Gandhi, born in 1869, played a pivotal role in India's fight for independence against British colonial rule. His deep connection to Hinduism, emphasizing principles like Ahimsa (nonviolence) and Satyagraha (civil resistance), profoundly shaped his activism. The iconic Salt March of 1930, where he walked over 240 miles to produce salt and protest unjust British taxation and their monopoly of Indian salt production, demonstrated his unwavering commitment to these values rooted in his Hindu upbringing. Gandhi's faith not only guided his philosophy but also influenced his simple lifestyle and promotion of communal harmony. His unique blend of spirituality and politics left a  mark on the course of history, inspiring movements for justice and civil rights worldwide.</a:t>
            </a:r>
            <a:endParaRPr sz="1500">
              <a:solidFill>
                <a:schemeClr val="dk1"/>
              </a:solidFill>
              <a:latin typeface="Inter"/>
              <a:ea typeface="Inter"/>
              <a:cs typeface="Inter"/>
              <a:sym typeface="Inter"/>
            </a:endParaRPr>
          </a:p>
        </p:txBody>
      </p:sp>
      <p:graphicFrame>
        <p:nvGraphicFramePr>
          <p:cNvPr id="138" name="Google Shape;138;p27"/>
          <p:cNvGraphicFramePr/>
          <p:nvPr/>
        </p:nvGraphicFramePr>
        <p:xfrm>
          <a:off x="886229" y="4491072"/>
          <a:ext cx="3000000" cy="3000000"/>
        </p:xfrm>
        <a:graphic>
          <a:graphicData uri="http://schemas.openxmlformats.org/drawingml/2006/table">
            <a:tbl>
              <a:tblPr>
                <a:noFill/>
                <a:tableStyleId>{DFD87759-101B-40E8-9742-F0D01496EA33}</a:tableStyleId>
              </a:tblPr>
              <a:tblGrid>
                <a:gridCol w="5579300"/>
              </a:tblGrid>
              <a:tr h="653550">
                <a:tc>
                  <a:txBody>
                    <a:bodyPr/>
                    <a:lstStyle/>
                    <a:p>
                      <a:pPr indent="0" lvl="0" marL="0" rtl="0" algn="l">
                        <a:spcBef>
                          <a:spcPts val="0"/>
                        </a:spcBef>
                        <a:spcAft>
                          <a:spcPts val="0"/>
                        </a:spcAft>
                        <a:buNone/>
                      </a:pPr>
                      <a:r>
                        <a:rPr lang="en" sz="1400">
                          <a:latin typeface="Halant"/>
                          <a:ea typeface="Halant"/>
                          <a:cs typeface="Halant"/>
                          <a:sym typeface="Halant"/>
                        </a:rPr>
                        <a:t>Source: </a:t>
                      </a:r>
                      <a:r>
                        <a:rPr lang="en" sz="1400">
                          <a:solidFill>
                            <a:schemeClr val="dk1"/>
                          </a:solidFill>
                          <a:latin typeface="Halant"/>
                          <a:ea typeface="Halant"/>
                          <a:cs typeface="Halant"/>
                          <a:sym typeface="Halant"/>
                        </a:rPr>
                        <a:t>M. K. Gandhi., “My Religion”, compiled and edited by Bharatan Kumarappa, 1955.</a:t>
                      </a:r>
                      <a:endParaRPr sz="1400">
                        <a:latin typeface="Halant"/>
                        <a:ea typeface="Halant"/>
                        <a:cs typeface="Halant"/>
                        <a:sym typeface="Halant"/>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864925">
                <a:tc>
                  <a:txBody>
                    <a:bodyPr/>
                    <a:lstStyle/>
                    <a:p>
                      <a:pPr indent="0" lvl="0" marL="0" rtl="0" algn="l">
                        <a:spcBef>
                          <a:spcPts val="0"/>
                        </a:spcBef>
                        <a:spcAft>
                          <a:spcPts val="0"/>
                        </a:spcAft>
                        <a:buClr>
                          <a:schemeClr val="dk1"/>
                        </a:buClr>
                        <a:buSzPts val="1100"/>
                        <a:buFont typeface="Arial"/>
                        <a:buNone/>
                      </a:pPr>
                      <a:r>
                        <a:rPr lang="en" sz="1400">
                          <a:solidFill>
                            <a:schemeClr val="dk1"/>
                          </a:solidFill>
                          <a:latin typeface="Inter"/>
                          <a:ea typeface="Inter"/>
                          <a:cs typeface="Inter"/>
                          <a:sym typeface="Inter"/>
                        </a:rPr>
                        <a:t>In the purest type of Hinduism a Brahmana*, an ant, an elephant and a dog-eater are of the same status. And because our philosophy is so high, and we have failed to live up to it, that very philosophy today stinks in our nostrils. Hinduism insists on the brotherhood not only of all mankind but of all that lives. It is a conception which makes one giddy, but we have to work up to it. The moment we have restored real living equality between man and man, we shall be able to establish equality between man and the whole creation. When that day comes we shall have peace on earth and goodwill to men.</a:t>
                      </a:r>
                      <a:endParaRPr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400">
                        <a:solidFill>
                          <a:schemeClr val="dk1"/>
                        </a:solidFill>
                        <a:latin typeface="Work Sans"/>
                        <a:ea typeface="Work Sans"/>
                        <a:cs typeface="Work Sans"/>
                        <a:sym typeface="Work Sans"/>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Brahmana were members of the higher classes in traditional Indian society</a:t>
                      </a:r>
                      <a:endParaRPr sz="1200">
                        <a:solidFill>
                          <a:schemeClr val="dk1"/>
                        </a:solidFill>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Formative Assessment: Perspective</a:t>
            </a:r>
            <a:endParaRPr sz="1800">
              <a:latin typeface="Halant"/>
              <a:ea typeface="Halant"/>
              <a:cs typeface="Halant"/>
              <a:sym typeface="Halant"/>
            </a:endParaRPr>
          </a:p>
        </p:txBody>
      </p:sp>
      <p:pic>
        <p:nvPicPr>
          <p:cNvPr id="144" name="Google Shape;144;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5" name="Google Shape;145;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6" name="Google Shape;146;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7" name="Google Shape;147;p28"/>
          <p:cNvSpPr txBox="1"/>
          <p:nvPr/>
        </p:nvSpPr>
        <p:spPr>
          <a:xfrm>
            <a:off x="866094" y="908274"/>
            <a:ext cx="5599500" cy="35733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Work Sans"/>
              <a:buAutoNum type="arabicPeriod"/>
            </a:pPr>
            <a:r>
              <a:rPr lang="en" sz="1400">
                <a:solidFill>
                  <a:schemeClr val="dk1"/>
                </a:solidFill>
                <a:highlight>
                  <a:schemeClr val="lt1"/>
                </a:highlight>
                <a:latin typeface="Inter"/>
                <a:ea typeface="Inter"/>
                <a:cs typeface="Inter"/>
                <a:sym typeface="Inter"/>
              </a:rPr>
              <a:t>Using both the author context </a:t>
            </a:r>
            <a:r>
              <a:rPr i="1" lang="en" sz="1400">
                <a:solidFill>
                  <a:schemeClr val="dk1"/>
                </a:solidFill>
                <a:highlight>
                  <a:schemeClr val="lt1"/>
                </a:highlight>
                <a:latin typeface="Inter"/>
                <a:ea typeface="Inter"/>
                <a:cs typeface="Inter"/>
                <a:sym typeface="Inter"/>
              </a:rPr>
              <a:t>and</a:t>
            </a:r>
            <a:r>
              <a:rPr lang="en" sz="1400">
                <a:solidFill>
                  <a:schemeClr val="dk1"/>
                </a:solidFill>
                <a:highlight>
                  <a:schemeClr val="lt1"/>
                </a:highlight>
                <a:latin typeface="Inter"/>
                <a:ea typeface="Inter"/>
                <a:cs typeface="Inter"/>
                <a:sym typeface="Inter"/>
              </a:rPr>
              <a:t> the primary source, select the </a:t>
            </a:r>
            <a:r>
              <a:rPr b="1" i="1" lang="en" sz="1400">
                <a:solidFill>
                  <a:schemeClr val="dk1"/>
                </a:solidFill>
                <a:highlight>
                  <a:schemeClr val="lt1"/>
                </a:highlight>
                <a:latin typeface="Inter"/>
                <a:ea typeface="Inter"/>
                <a:cs typeface="Inter"/>
                <a:sym typeface="Inter"/>
              </a:rPr>
              <a:t>two statements </a:t>
            </a:r>
            <a:r>
              <a:rPr lang="en" sz="1400">
                <a:solidFill>
                  <a:schemeClr val="dk1"/>
                </a:solidFill>
                <a:highlight>
                  <a:schemeClr val="lt1"/>
                </a:highlight>
                <a:latin typeface="Inter"/>
                <a:ea typeface="Inter"/>
                <a:cs typeface="Inter"/>
                <a:sym typeface="Inter"/>
              </a:rPr>
              <a:t>that best demonstrate how the religious perspective of Gandhi influenced his political philosophy and action</a:t>
            </a:r>
            <a:r>
              <a:rPr lang="en" sz="1400">
                <a:solidFill>
                  <a:schemeClr val="dk1"/>
                </a:solidFill>
                <a:highlight>
                  <a:schemeClr val="lt1"/>
                </a:highlight>
                <a:latin typeface="Inter"/>
                <a:ea typeface="Inter"/>
                <a:cs typeface="Inter"/>
                <a:sym typeface="Inter"/>
              </a:rPr>
              <a:t>s</a:t>
            </a:r>
            <a:r>
              <a:rPr lang="en" sz="1400">
                <a:solidFill>
                  <a:schemeClr val="dk1"/>
                </a:solidFill>
                <a:highlight>
                  <a:schemeClr val="lt1"/>
                </a:highlight>
                <a:latin typeface="Inter"/>
                <a:ea typeface="Inter"/>
                <a:cs typeface="Inter"/>
                <a:sym typeface="Inter"/>
              </a:rPr>
              <a:t>.</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Ahimsa became a cornerstone of Gandhi’s strategy to end British imperialism.</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The Gandhi-led Salt March was an attempt to utilize the practice of civil resistance by protesting the economic and political inequality of British colonial rule. </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Hinduism promoted equality and peaceful coexistence between the people of India and also Indians and the British.</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Gandhi sought to convert the British to Hinduism.</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rgbClr val="FFFFFF"/>
              </a:highlight>
              <a:latin typeface="Cambria"/>
              <a:ea typeface="Cambria"/>
              <a:cs typeface="Cambria"/>
              <a:sym typeface="Cambria"/>
            </a:endParaRPr>
          </a:p>
          <a:p>
            <a:pPr indent="0" lvl="0" marL="0" rtl="0" algn="l">
              <a:spcBef>
                <a:spcPts val="0"/>
              </a:spcBef>
              <a:spcAft>
                <a:spcPts val="0"/>
              </a:spcAft>
              <a:buNone/>
            </a:pPr>
            <a:r>
              <a:t/>
            </a:r>
            <a:endParaRPr sz="12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sz="12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chemeClr val="lt1"/>
              </a:highlight>
              <a:latin typeface="Cambria"/>
              <a:ea typeface="Cambria"/>
              <a:cs typeface="Cambria"/>
              <a:sym typeface="Cambria"/>
            </a:endParaRPr>
          </a:p>
        </p:txBody>
      </p:sp>
      <p:sp>
        <p:nvSpPr>
          <p:cNvPr id="148" name="Google Shape;148;p28"/>
          <p:cNvSpPr txBox="1"/>
          <p:nvPr/>
        </p:nvSpPr>
        <p:spPr>
          <a:xfrm>
            <a:off x="866094" y="5031003"/>
            <a:ext cx="5599500" cy="37941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solidFill>
                  <a:schemeClr val="dk1"/>
                </a:solidFill>
                <a:latin typeface="Work Sans"/>
                <a:ea typeface="Work Sans"/>
                <a:cs typeface="Work Sans"/>
                <a:sym typeface="Work Sans"/>
              </a:rPr>
              <a:t> </a:t>
            </a:r>
            <a:r>
              <a:rPr lang="en" sz="1400">
                <a:solidFill>
                  <a:schemeClr val="dk1"/>
                </a:solidFill>
                <a:latin typeface="Inter"/>
                <a:ea typeface="Inter"/>
                <a:cs typeface="Inter"/>
                <a:sym typeface="Inter"/>
              </a:rPr>
              <a:t> 2.   </a:t>
            </a:r>
            <a:r>
              <a:rPr lang="en" sz="1400">
                <a:solidFill>
                  <a:schemeClr val="dk1"/>
                </a:solidFill>
                <a:highlight>
                  <a:schemeClr val="lt1"/>
                </a:highlight>
                <a:latin typeface="Inter"/>
                <a:ea typeface="Inter"/>
                <a:cs typeface="Inter"/>
                <a:sym typeface="Inter"/>
              </a:rPr>
              <a:t>Historians evaluate the significance of the attributes of a person to better interpret a source.</a:t>
            </a:r>
            <a:r>
              <a:rPr lang="en" sz="1400">
                <a:solidFill>
                  <a:schemeClr val="dk1"/>
                </a:solidFill>
                <a:latin typeface="Inter"/>
                <a:ea typeface="Inter"/>
                <a:cs typeface="Inter"/>
                <a:sym typeface="Inter"/>
              </a:rPr>
              <a:t> </a:t>
            </a:r>
            <a:r>
              <a:rPr lang="en" sz="1400">
                <a:solidFill>
                  <a:schemeClr val="dk1"/>
                </a:solidFill>
                <a:highlight>
                  <a:schemeClr val="lt1"/>
                </a:highlight>
                <a:latin typeface="Inter"/>
                <a:ea typeface="Inter"/>
                <a:cs typeface="Inter"/>
                <a:sym typeface="Inter"/>
              </a:rPr>
              <a:t>Using both the author context and the primary source, explain why one of the statements you chose represents a more significant influence on Gandhi’s political philosophy and actions.</a:t>
            </a:r>
            <a:r>
              <a:rPr lang="en" sz="1400">
                <a:solidFill>
                  <a:schemeClr val="dk1"/>
                </a:solidFill>
                <a:latin typeface="Inter"/>
                <a:ea typeface="Inter"/>
                <a:cs typeface="Inter"/>
                <a:sym typeface="Inter"/>
              </a:rPr>
              <a:t> Cite evidence.</a:t>
            </a:r>
            <a:endParaRPr sz="1400">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29"/>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Advanced Organizer</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India’s Fight for Independence (Exemplar)</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sp>
        <p:nvSpPr>
          <p:cNvPr id="154" name="Google Shape;154;p29"/>
          <p:cNvSpPr txBox="1"/>
          <p:nvPr/>
        </p:nvSpPr>
        <p:spPr>
          <a:xfrm>
            <a:off x="5216332" y="9041406"/>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55" name="Google Shape;155;p29"/>
          <p:cNvPicPr preferRelativeResize="0"/>
          <p:nvPr/>
        </p:nvPicPr>
        <p:blipFill>
          <a:blip r:embed="rId3">
            <a:alphaModFix/>
          </a:blip>
          <a:stretch>
            <a:fillRect/>
          </a:stretch>
        </p:blipFill>
        <p:spPr>
          <a:xfrm>
            <a:off x="367182" y="8923231"/>
            <a:ext cx="405811" cy="405811"/>
          </a:xfrm>
          <a:prstGeom prst="rect">
            <a:avLst/>
          </a:prstGeom>
          <a:noFill/>
          <a:ln>
            <a:noFill/>
          </a:ln>
        </p:spPr>
      </p:pic>
      <p:sp>
        <p:nvSpPr>
          <p:cNvPr id="156" name="Google Shape;156;p29"/>
          <p:cNvSpPr txBox="1"/>
          <p:nvPr/>
        </p:nvSpPr>
        <p:spPr>
          <a:xfrm>
            <a:off x="2799882" y="9041406"/>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57" name="Google Shape;157;p29"/>
          <p:cNvSpPr txBox="1"/>
          <p:nvPr/>
        </p:nvSpPr>
        <p:spPr>
          <a:xfrm>
            <a:off x="1265700" y="1375000"/>
            <a:ext cx="5682600" cy="882900"/>
          </a:xfrm>
          <a:prstGeom prst="rect">
            <a:avLst/>
          </a:prstGeom>
          <a:noFill/>
          <a:ln>
            <a:noFill/>
          </a:ln>
        </p:spPr>
        <p:txBody>
          <a:bodyPr anchorCtr="0" anchor="t" bIns="103750" lIns="103750" spcFirstLastPara="1" rIns="103750" wrap="square" tIns="10375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After World War II, European powers were weakened and colonized nations across Asia, Africa, and the Middle East </a:t>
            </a:r>
            <a:r>
              <a:rPr b="1" lang="en" sz="1100" u="sng">
                <a:solidFill>
                  <a:schemeClr val="accent1"/>
                </a:solidFill>
                <a:latin typeface="Inter"/>
                <a:ea typeface="Inter"/>
                <a:cs typeface="Inter"/>
                <a:sym typeface="Inter"/>
              </a:rPr>
              <a:t>pushed for self-determination</a:t>
            </a:r>
            <a:r>
              <a:rPr lang="en" sz="1100">
                <a:solidFill>
                  <a:schemeClr val="dk1"/>
                </a:solidFill>
                <a:latin typeface="Inter"/>
                <a:ea typeface="Inter"/>
                <a:cs typeface="Inter"/>
                <a:sym typeface="Inter"/>
              </a:rPr>
              <a:t>. The </a:t>
            </a:r>
            <a:r>
              <a:rPr b="1" lang="en" sz="1100" u="sng">
                <a:solidFill>
                  <a:schemeClr val="accent1"/>
                </a:solidFill>
                <a:latin typeface="Inter"/>
                <a:ea typeface="Inter"/>
                <a:cs typeface="Inter"/>
                <a:sym typeface="Inter"/>
              </a:rPr>
              <a:t>decolonization movement</a:t>
            </a:r>
            <a:r>
              <a:rPr lang="en" sz="1100">
                <a:solidFill>
                  <a:schemeClr val="dk1"/>
                </a:solidFill>
                <a:latin typeface="Inter"/>
                <a:ea typeface="Inter"/>
                <a:cs typeface="Inter"/>
                <a:sym typeface="Inter"/>
              </a:rPr>
              <a:t> was a global response to centuries of imperial rule; it was shaped by nationalist movements, international pressure, and postwar ideals.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sp>
        <p:nvSpPr>
          <p:cNvPr id="158" name="Google Shape;158;p29"/>
          <p:cNvSpPr txBox="1"/>
          <p:nvPr/>
        </p:nvSpPr>
        <p:spPr>
          <a:xfrm>
            <a:off x="451350" y="2949700"/>
            <a:ext cx="1905000" cy="28983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Nonviolent Resistance: </a:t>
            </a:r>
            <a:r>
              <a:rPr lang="en" sz="1100">
                <a:solidFill>
                  <a:schemeClr val="dk1"/>
                </a:solidFill>
                <a:latin typeface="Inter"/>
                <a:ea typeface="Inter"/>
                <a:cs typeface="Inter"/>
                <a:sym typeface="Inter"/>
              </a:rPr>
              <a:t>Led by </a:t>
            </a:r>
            <a:r>
              <a:rPr b="1" lang="en" sz="1100" u="sng">
                <a:solidFill>
                  <a:schemeClr val="accent1"/>
                </a:solidFill>
                <a:latin typeface="Inter"/>
                <a:ea typeface="Inter"/>
                <a:cs typeface="Inter"/>
                <a:sym typeface="Inter"/>
              </a:rPr>
              <a:t>Mahatma Gandhi</a:t>
            </a:r>
            <a:r>
              <a:rPr lang="en" sz="1100">
                <a:solidFill>
                  <a:schemeClr val="dk1"/>
                </a:solidFill>
                <a:latin typeface="Inter"/>
                <a:ea typeface="Inter"/>
                <a:cs typeface="Inter"/>
                <a:sym typeface="Inter"/>
              </a:rPr>
              <a:t>, the movement used peaceful protest, boycotts, and </a:t>
            </a:r>
            <a:r>
              <a:rPr b="1" lang="en" sz="1100" u="sng">
                <a:solidFill>
                  <a:schemeClr val="accent1"/>
                </a:solidFill>
                <a:latin typeface="Inter"/>
                <a:ea typeface="Inter"/>
                <a:cs typeface="Inter"/>
                <a:sym typeface="Inter"/>
              </a:rPr>
              <a:t>civil disobedience</a:t>
            </a:r>
            <a:r>
              <a:rPr lang="en" sz="1100">
                <a:solidFill>
                  <a:schemeClr val="dk1"/>
                </a:solidFill>
                <a:latin typeface="Inter"/>
                <a:ea typeface="Inter"/>
                <a:cs typeface="Inter"/>
                <a:sym typeface="Inter"/>
              </a:rPr>
              <a:t> to challenge British authority. Events like the Salt March and the Quit India Movement united millions across India in defying colonial laws </a:t>
            </a:r>
            <a:r>
              <a:rPr b="1" lang="en" sz="1100" u="sng">
                <a:solidFill>
                  <a:schemeClr val="accent1"/>
                </a:solidFill>
                <a:latin typeface="Inter"/>
                <a:ea typeface="Inter"/>
                <a:cs typeface="Inter"/>
                <a:sym typeface="Inter"/>
              </a:rPr>
              <a:t>without violence</a:t>
            </a:r>
            <a:r>
              <a:rPr lang="en" sz="1100">
                <a:solidFill>
                  <a:schemeClr val="dk1"/>
                </a:solidFill>
                <a:latin typeface="Inter"/>
                <a:ea typeface="Inter"/>
                <a:cs typeface="Inter"/>
                <a:sym typeface="Inter"/>
              </a:rPr>
              <a:t>.</a:t>
            </a:r>
            <a:r>
              <a:rPr b="1"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p:txBody>
      </p:sp>
      <p:sp>
        <p:nvSpPr>
          <p:cNvPr id="159" name="Google Shape;159;p29"/>
          <p:cNvSpPr txBox="1"/>
          <p:nvPr/>
        </p:nvSpPr>
        <p:spPr>
          <a:xfrm>
            <a:off x="630635" y="10606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60" name="Google Shape;160;p29"/>
          <p:cNvSpPr txBox="1"/>
          <p:nvPr/>
        </p:nvSpPr>
        <p:spPr>
          <a:xfrm>
            <a:off x="2588925" y="3449100"/>
            <a:ext cx="2093400" cy="23988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Political Negotiation:</a:t>
            </a:r>
            <a:r>
              <a:rPr lang="en" sz="1100">
                <a:solidFill>
                  <a:schemeClr val="dk1"/>
                </a:solidFill>
                <a:latin typeface="Inter"/>
                <a:ea typeface="Inter"/>
                <a:cs typeface="Inter"/>
                <a:sym typeface="Inter"/>
              </a:rPr>
              <a:t> Leaders of the </a:t>
            </a:r>
            <a:r>
              <a:rPr b="1" lang="en" sz="1100" u="sng">
                <a:solidFill>
                  <a:schemeClr val="accent1"/>
                </a:solidFill>
                <a:latin typeface="Inter"/>
                <a:ea typeface="Inter"/>
                <a:cs typeface="Inter"/>
                <a:sym typeface="Inter"/>
              </a:rPr>
              <a:t>Indian National Congress</a:t>
            </a:r>
            <a:r>
              <a:rPr lang="en" sz="1100">
                <a:solidFill>
                  <a:schemeClr val="dk1"/>
                </a:solidFill>
                <a:latin typeface="Inter"/>
                <a:ea typeface="Inter"/>
                <a:cs typeface="Inter"/>
                <a:sym typeface="Inter"/>
              </a:rPr>
              <a:t>, including Jawaharlal Nehru, worked with British officials to push for </a:t>
            </a:r>
            <a:r>
              <a:rPr b="1" lang="en" sz="1100" u="sng">
                <a:solidFill>
                  <a:schemeClr val="accent1"/>
                </a:solidFill>
                <a:latin typeface="Inter"/>
                <a:ea typeface="Inter"/>
                <a:cs typeface="Inter"/>
                <a:sym typeface="Inter"/>
              </a:rPr>
              <a:t>constitutional reforms</a:t>
            </a:r>
            <a:r>
              <a:rPr lang="en" sz="1100">
                <a:solidFill>
                  <a:schemeClr val="dk1"/>
                </a:solidFill>
                <a:latin typeface="Inter"/>
                <a:ea typeface="Inter"/>
                <a:cs typeface="Inter"/>
                <a:sym typeface="Inter"/>
              </a:rPr>
              <a:t> and eventual independence. The transfer of power in </a:t>
            </a:r>
            <a:r>
              <a:rPr b="1" lang="en" sz="1100" u="sng">
                <a:solidFill>
                  <a:schemeClr val="accent1"/>
                </a:solidFill>
                <a:latin typeface="Inter"/>
                <a:ea typeface="Inter"/>
                <a:cs typeface="Inter"/>
                <a:sym typeface="Inter"/>
              </a:rPr>
              <a:t>1947</a:t>
            </a:r>
            <a:r>
              <a:rPr lang="en" sz="1100">
                <a:solidFill>
                  <a:schemeClr val="dk1"/>
                </a:solidFill>
                <a:latin typeface="Inter"/>
                <a:ea typeface="Inter"/>
                <a:cs typeface="Inter"/>
                <a:sym typeface="Inter"/>
              </a:rPr>
              <a:t> was negotiated after years of pressure from Indian leaders and shifting British priorities after WWII.</a:t>
            </a:r>
            <a:endParaRPr sz="1100">
              <a:solidFill>
                <a:schemeClr val="dk1"/>
              </a:solidFill>
              <a:latin typeface="Inter"/>
              <a:ea typeface="Inter"/>
              <a:cs typeface="Inter"/>
              <a:sym typeface="Inter"/>
            </a:endParaRPr>
          </a:p>
        </p:txBody>
      </p:sp>
      <p:sp>
        <p:nvSpPr>
          <p:cNvPr id="161" name="Google Shape;161;p29"/>
          <p:cNvSpPr txBox="1"/>
          <p:nvPr/>
        </p:nvSpPr>
        <p:spPr>
          <a:xfrm>
            <a:off x="4935375" y="2949700"/>
            <a:ext cx="1905000" cy="28983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Religious and Ethnic Division:</a:t>
            </a:r>
            <a:r>
              <a:rPr lang="en" sz="1100">
                <a:solidFill>
                  <a:schemeClr val="dk1"/>
                </a:solidFill>
                <a:latin typeface="Inter"/>
                <a:ea typeface="Inter"/>
                <a:cs typeface="Inter"/>
                <a:sym typeface="Inter"/>
              </a:rPr>
              <a:t> </a:t>
            </a:r>
            <a:r>
              <a:rPr lang="en" sz="1100">
                <a:latin typeface="Inter"/>
                <a:ea typeface="Inter"/>
                <a:cs typeface="Inter"/>
                <a:sym typeface="Inter"/>
              </a:rPr>
              <a:t>Longstanding tensions between </a:t>
            </a:r>
            <a:r>
              <a:rPr b="1" lang="en" sz="1100" u="sng">
                <a:solidFill>
                  <a:schemeClr val="accent1"/>
                </a:solidFill>
                <a:latin typeface="Inter"/>
                <a:ea typeface="Inter"/>
                <a:cs typeface="Inter"/>
                <a:sym typeface="Inter"/>
              </a:rPr>
              <a:t>Hindus and Muslims,</a:t>
            </a:r>
            <a:r>
              <a:rPr lang="en" sz="1100">
                <a:latin typeface="Inter"/>
                <a:ea typeface="Inter"/>
                <a:cs typeface="Inter"/>
                <a:sym typeface="Inter"/>
              </a:rPr>
              <a:t> along with political disagreements between the Indian National Congress and the Muslim League, led to the demand for a </a:t>
            </a:r>
            <a:r>
              <a:rPr b="1" lang="en" sz="1100" u="sng">
                <a:solidFill>
                  <a:schemeClr val="accent1"/>
                </a:solidFill>
                <a:latin typeface="Inter"/>
                <a:ea typeface="Inter"/>
                <a:cs typeface="Inter"/>
                <a:sym typeface="Inter"/>
              </a:rPr>
              <a:t>separate Muslim state</a:t>
            </a:r>
            <a:r>
              <a:rPr lang="en" sz="1100">
                <a:latin typeface="Inter"/>
                <a:ea typeface="Inter"/>
                <a:cs typeface="Inter"/>
                <a:sym typeface="Inter"/>
              </a:rPr>
              <a:t>. This resulted in the </a:t>
            </a:r>
            <a:r>
              <a:rPr b="1" lang="en" sz="1100" u="sng">
                <a:solidFill>
                  <a:schemeClr val="accent1"/>
                </a:solidFill>
                <a:latin typeface="Inter"/>
                <a:ea typeface="Inter"/>
                <a:cs typeface="Inter"/>
                <a:sym typeface="Inter"/>
              </a:rPr>
              <a:t>Partition of India</a:t>
            </a:r>
            <a:r>
              <a:rPr lang="en" sz="1100">
                <a:latin typeface="Inter"/>
                <a:ea typeface="Inter"/>
                <a:cs typeface="Inter"/>
                <a:sym typeface="Inter"/>
              </a:rPr>
              <a:t> into India and Pakistan, causing widespread displacement and violence.</a:t>
            </a:r>
            <a:endParaRPr sz="1100">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62" name="Google Shape;162;p29"/>
          <p:cNvSpPr txBox="1"/>
          <p:nvPr/>
        </p:nvSpPr>
        <p:spPr>
          <a:xfrm>
            <a:off x="2268974" y="2294015"/>
            <a:ext cx="2733300" cy="411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Core Strategies</a:t>
            </a:r>
            <a:endParaRPr b="1">
              <a:solidFill>
                <a:schemeClr val="dk1"/>
              </a:solidFill>
              <a:latin typeface="Inter"/>
              <a:ea typeface="Inter"/>
              <a:cs typeface="Inter"/>
              <a:sym typeface="Inter"/>
            </a:endParaRPr>
          </a:p>
        </p:txBody>
      </p:sp>
      <p:pic>
        <p:nvPicPr>
          <p:cNvPr id="163" name="Google Shape;163;p29" title="Causation@2x transparent.png"/>
          <p:cNvPicPr preferRelativeResize="0"/>
          <p:nvPr/>
        </p:nvPicPr>
        <p:blipFill>
          <a:blip r:embed="rId4">
            <a:alphaModFix/>
          </a:blip>
          <a:stretch>
            <a:fillRect/>
          </a:stretch>
        </p:blipFill>
        <p:spPr>
          <a:xfrm>
            <a:off x="3290988" y="2661233"/>
            <a:ext cx="739138" cy="739166"/>
          </a:xfrm>
          <a:prstGeom prst="rect">
            <a:avLst/>
          </a:prstGeom>
          <a:noFill/>
          <a:ln>
            <a:noFill/>
          </a:ln>
        </p:spPr>
      </p:pic>
      <p:pic>
        <p:nvPicPr>
          <p:cNvPr id="164" name="Google Shape;164;p29" title="Context@2x transparent.png"/>
          <p:cNvPicPr preferRelativeResize="0"/>
          <p:nvPr/>
        </p:nvPicPr>
        <p:blipFill>
          <a:blip r:embed="rId5">
            <a:alphaModFix/>
          </a:blip>
          <a:stretch>
            <a:fillRect/>
          </a:stretch>
        </p:blipFill>
        <p:spPr>
          <a:xfrm>
            <a:off x="451425" y="1432225"/>
            <a:ext cx="831450" cy="831450"/>
          </a:xfrm>
          <a:prstGeom prst="rect">
            <a:avLst/>
          </a:prstGeom>
          <a:noFill/>
          <a:ln>
            <a:noFill/>
          </a:ln>
        </p:spPr>
      </p:pic>
      <p:pic>
        <p:nvPicPr>
          <p:cNvPr id="165" name="Google Shape;165;p29"/>
          <p:cNvPicPr preferRelativeResize="0"/>
          <p:nvPr/>
        </p:nvPicPr>
        <p:blipFill>
          <a:blip r:embed="rId6">
            <a:alphaModFix/>
          </a:blip>
          <a:stretch>
            <a:fillRect/>
          </a:stretch>
        </p:blipFill>
        <p:spPr>
          <a:xfrm>
            <a:off x="203550" y="105259"/>
            <a:ext cx="994388" cy="412343"/>
          </a:xfrm>
          <a:prstGeom prst="rect">
            <a:avLst/>
          </a:prstGeom>
          <a:noFill/>
          <a:ln>
            <a:noFill/>
          </a:ln>
        </p:spPr>
      </p:pic>
      <p:graphicFrame>
        <p:nvGraphicFramePr>
          <p:cNvPr id="166" name="Google Shape;166;p29"/>
          <p:cNvGraphicFramePr/>
          <p:nvPr/>
        </p:nvGraphicFramePr>
        <p:xfrm>
          <a:off x="304800" y="304800"/>
          <a:ext cx="3000000" cy="3000000"/>
        </p:xfrm>
        <a:graphic>
          <a:graphicData uri="http://schemas.openxmlformats.org/drawingml/2006/table">
            <a:tbl>
              <a:tblPr>
                <a:noFill/>
                <a:tableStyleId>{371E04B6-D51E-4882-8129-152588B20A54}</a:tableStyleId>
              </a:tblPr>
              <a:tblGrid>
                <a:gridCol w="19050"/>
              </a:tblGrid>
              <a:tr h="19050">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67" name="Google Shape;167;p29"/>
          <p:cNvSpPr txBox="1"/>
          <p:nvPr/>
        </p:nvSpPr>
        <p:spPr>
          <a:xfrm>
            <a:off x="2268974" y="5981190"/>
            <a:ext cx="2733300" cy="4116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Impact of Independence</a:t>
            </a:r>
            <a:endParaRPr b="1">
              <a:solidFill>
                <a:schemeClr val="dk1"/>
              </a:solidFill>
              <a:latin typeface="Inter"/>
              <a:ea typeface="Inter"/>
              <a:cs typeface="Inter"/>
              <a:sym typeface="Inter"/>
            </a:endParaRPr>
          </a:p>
        </p:txBody>
      </p:sp>
      <p:pic>
        <p:nvPicPr>
          <p:cNvPr id="168" name="Google Shape;168;p29"/>
          <p:cNvPicPr preferRelativeResize="0"/>
          <p:nvPr/>
        </p:nvPicPr>
        <p:blipFill>
          <a:blip r:embed="rId7">
            <a:alphaModFix/>
          </a:blip>
          <a:stretch>
            <a:fillRect/>
          </a:stretch>
        </p:blipFill>
        <p:spPr>
          <a:xfrm>
            <a:off x="3224270" y="7275688"/>
            <a:ext cx="882812" cy="882813"/>
          </a:xfrm>
          <a:prstGeom prst="rect">
            <a:avLst/>
          </a:prstGeom>
          <a:noFill/>
          <a:ln>
            <a:noFill/>
          </a:ln>
        </p:spPr>
      </p:pic>
      <p:sp>
        <p:nvSpPr>
          <p:cNvPr id="169" name="Google Shape;169;p29"/>
          <p:cNvSpPr txBox="1"/>
          <p:nvPr/>
        </p:nvSpPr>
        <p:spPr>
          <a:xfrm>
            <a:off x="451425" y="6491530"/>
            <a:ext cx="2733300" cy="23988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On India:</a:t>
            </a:r>
            <a:endParaRPr b="1"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India </a:t>
            </a:r>
            <a:r>
              <a:rPr b="1" lang="en" sz="1100" u="sng">
                <a:solidFill>
                  <a:schemeClr val="accent1"/>
                </a:solidFill>
                <a:latin typeface="Inter"/>
                <a:ea typeface="Inter"/>
                <a:cs typeface="Inter"/>
                <a:sym typeface="Inter"/>
              </a:rPr>
              <a:t>gained independence</a:t>
            </a:r>
            <a:r>
              <a:rPr lang="en" sz="1100">
                <a:solidFill>
                  <a:schemeClr val="dk1"/>
                </a:solidFill>
                <a:latin typeface="Inter"/>
                <a:ea typeface="Inter"/>
                <a:cs typeface="Inter"/>
                <a:sym typeface="Inter"/>
              </a:rPr>
              <a:t> in 1947 after years of resistance.</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u="sng">
                <a:solidFill>
                  <a:schemeClr val="accent1"/>
                </a:solidFill>
                <a:latin typeface="Inter"/>
                <a:ea typeface="Inter"/>
                <a:cs typeface="Inter"/>
                <a:sym typeface="Inter"/>
              </a:rPr>
              <a:t>Partition divided</a:t>
            </a:r>
            <a:r>
              <a:rPr lang="en" sz="1100">
                <a:solidFill>
                  <a:schemeClr val="dk1"/>
                </a:solidFill>
                <a:latin typeface="Inter"/>
                <a:ea typeface="Inter"/>
                <a:cs typeface="Inter"/>
                <a:sym typeface="Inter"/>
              </a:rPr>
              <a:t> the subcontinent into India and Pakistan, displacing over 10 million people and leading to widespread violence.</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u="sng">
                <a:solidFill>
                  <a:schemeClr val="accent1"/>
                </a:solidFill>
                <a:latin typeface="Inter"/>
                <a:ea typeface="Inter"/>
                <a:cs typeface="Inter"/>
                <a:sym typeface="Inter"/>
              </a:rPr>
              <a:t>Gandhi's vision </a:t>
            </a:r>
            <a:r>
              <a:rPr lang="en" sz="1100">
                <a:solidFill>
                  <a:schemeClr val="dk1"/>
                </a:solidFill>
                <a:latin typeface="Inter"/>
                <a:ea typeface="Inter"/>
                <a:cs typeface="Inter"/>
                <a:sym typeface="Inter"/>
              </a:rPr>
              <a:t>of a united, peaceful India was only partially realized.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sp>
        <p:nvSpPr>
          <p:cNvPr id="170" name="Google Shape;170;p29"/>
          <p:cNvSpPr txBox="1"/>
          <p:nvPr/>
        </p:nvSpPr>
        <p:spPr>
          <a:xfrm>
            <a:off x="4107075" y="6491531"/>
            <a:ext cx="2733300" cy="2398800"/>
          </a:xfrm>
          <a:prstGeom prst="rect">
            <a:avLst/>
          </a:prstGeom>
          <a:noFill/>
          <a:ln cap="flat" cmpd="sng" w="9525">
            <a:solidFill>
              <a:schemeClr val="dk1"/>
            </a:solidFill>
            <a:prstDash val="solid"/>
            <a:round/>
            <a:headEnd len="sm" w="sm" type="none"/>
            <a:tailEnd len="sm" w="sm" type="none"/>
          </a:ln>
        </p:spPr>
        <p:txBody>
          <a:bodyPr anchorCtr="0" anchor="t" bIns="103750" lIns="103750" spcFirstLastPara="1" rIns="103750" wrap="square" tIns="1037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Globally:</a:t>
            </a:r>
            <a:endParaRPr b="1"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India’s movement </a:t>
            </a:r>
            <a:r>
              <a:rPr b="1" lang="en" sz="1100" u="sng">
                <a:solidFill>
                  <a:schemeClr val="accent1"/>
                </a:solidFill>
                <a:latin typeface="Inter"/>
                <a:ea typeface="Inter"/>
                <a:cs typeface="Inter"/>
                <a:sym typeface="Inter"/>
              </a:rPr>
              <a:t>became a model</a:t>
            </a:r>
            <a:r>
              <a:rPr lang="en" sz="1100">
                <a:solidFill>
                  <a:schemeClr val="dk1"/>
                </a:solidFill>
                <a:latin typeface="Inter"/>
                <a:ea typeface="Inter"/>
                <a:cs typeface="Inter"/>
                <a:sym typeface="Inter"/>
              </a:rPr>
              <a:t> for other decolonization efforts in places like Kenya, Ghana, and Indonesia.</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Gandhi’s philosophy of </a:t>
            </a:r>
            <a:r>
              <a:rPr b="1" lang="en" sz="1100" u="sng">
                <a:solidFill>
                  <a:schemeClr val="accent1"/>
                </a:solidFill>
                <a:latin typeface="Inter"/>
                <a:ea typeface="Inter"/>
                <a:cs typeface="Inter"/>
                <a:sym typeface="Inter"/>
              </a:rPr>
              <a:t>nonviolence influenced global leaders,</a:t>
            </a:r>
            <a:r>
              <a:rPr lang="en" sz="1100">
                <a:solidFill>
                  <a:schemeClr val="dk1"/>
                </a:solidFill>
                <a:latin typeface="Inter"/>
                <a:ea typeface="Inter"/>
                <a:cs typeface="Inter"/>
                <a:sym typeface="Inter"/>
              </a:rPr>
              <a:t> including Martin Luther King Jr. and Nelson Mandela.</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Decolonization became a major global trend in the postwar era, supported by the</a:t>
            </a:r>
            <a:r>
              <a:rPr b="1" lang="en" sz="1100" u="sng">
                <a:solidFill>
                  <a:schemeClr val="accent1"/>
                </a:solidFill>
                <a:latin typeface="Inter"/>
                <a:ea typeface="Inter"/>
                <a:cs typeface="Inter"/>
                <a:sym typeface="Inter"/>
              </a:rPr>
              <a:t> United Nations Charter.</a:t>
            </a:r>
            <a:endParaRPr b="1" sz="1100" u="sng">
              <a:solidFill>
                <a:schemeClr val="accent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sp>
        <p:nvSpPr>
          <p:cNvPr id="175" name="Google Shape;175;p3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latin typeface="Halant"/>
                <a:ea typeface="Halant"/>
                <a:cs typeface="Halant"/>
                <a:sym typeface="Halant"/>
              </a:rPr>
              <a:t>Teacher Key for Formative Assessment: Perspective (Exemplar)</a:t>
            </a:r>
            <a:endParaRPr sz="1800">
              <a:latin typeface="Halant"/>
              <a:ea typeface="Halant"/>
              <a:cs typeface="Halant"/>
              <a:sym typeface="Halant"/>
            </a:endParaRPr>
          </a:p>
        </p:txBody>
      </p:sp>
      <p:pic>
        <p:nvPicPr>
          <p:cNvPr id="176" name="Google Shape;176;p3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7" name="Google Shape;177;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8" name="Google Shape;178;p3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79" name="Google Shape;179;p30"/>
          <p:cNvSpPr txBox="1"/>
          <p:nvPr/>
        </p:nvSpPr>
        <p:spPr>
          <a:xfrm>
            <a:off x="866094" y="908274"/>
            <a:ext cx="5599500" cy="35733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Work Sans"/>
              <a:buAutoNum type="arabicPeriod"/>
            </a:pPr>
            <a:r>
              <a:rPr lang="en" sz="1400">
                <a:solidFill>
                  <a:schemeClr val="dk1"/>
                </a:solidFill>
                <a:highlight>
                  <a:schemeClr val="lt1"/>
                </a:highlight>
                <a:latin typeface="Inter"/>
                <a:ea typeface="Inter"/>
                <a:cs typeface="Inter"/>
                <a:sym typeface="Inter"/>
              </a:rPr>
              <a:t>Using both the author context </a:t>
            </a:r>
            <a:r>
              <a:rPr i="1" lang="en" sz="1400">
                <a:solidFill>
                  <a:schemeClr val="dk1"/>
                </a:solidFill>
                <a:highlight>
                  <a:schemeClr val="lt1"/>
                </a:highlight>
                <a:latin typeface="Inter"/>
                <a:ea typeface="Inter"/>
                <a:cs typeface="Inter"/>
                <a:sym typeface="Inter"/>
              </a:rPr>
              <a:t>and</a:t>
            </a:r>
            <a:r>
              <a:rPr lang="en" sz="1400">
                <a:solidFill>
                  <a:schemeClr val="dk1"/>
                </a:solidFill>
                <a:highlight>
                  <a:schemeClr val="lt1"/>
                </a:highlight>
                <a:latin typeface="Inter"/>
                <a:ea typeface="Inter"/>
                <a:cs typeface="Inter"/>
                <a:sym typeface="Inter"/>
              </a:rPr>
              <a:t> the primary source, select the </a:t>
            </a:r>
            <a:r>
              <a:rPr b="1" i="1" lang="en" sz="1400">
                <a:solidFill>
                  <a:schemeClr val="dk1"/>
                </a:solidFill>
                <a:highlight>
                  <a:schemeClr val="lt1"/>
                </a:highlight>
                <a:latin typeface="Inter"/>
                <a:ea typeface="Inter"/>
                <a:cs typeface="Inter"/>
                <a:sym typeface="Inter"/>
              </a:rPr>
              <a:t>two statements </a:t>
            </a:r>
            <a:r>
              <a:rPr lang="en" sz="1400">
                <a:solidFill>
                  <a:schemeClr val="dk1"/>
                </a:solidFill>
                <a:highlight>
                  <a:schemeClr val="lt1"/>
                </a:highlight>
                <a:latin typeface="Inter"/>
                <a:ea typeface="Inter"/>
                <a:cs typeface="Inter"/>
                <a:sym typeface="Inter"/>
              </a:rPr>
              <a:t>that best demonstrate how the religious perspective of Gandhi influenced his political philosophy and action</a:t>
            </a:r>
            <a:r>
              <a:rPr lang="en" sz="1400">
                <a:solidFill>
                  <a:schemeClr val="dk1"/>
                </a:solidFill>
                <a:highlight>
                  <a:schemeClr val="lt1"/>
                </a:highlight>
                <a:latin typeface="Inter"/>
                <a:ea typeface="Inter"/>
                <a:cs typeface="Inter"/>
                <a:sym typeface="Inter"/>
              </a:rPr>
              <a:t>s</a:t>
            </a:r>
            <a:r>
              <a:rPr lang="en" sz="1400">
                <a:solidFill>
                  <a:schemeClr val="dk1"/>
                </a:solidFill>
                <a:highlight>
                  <a:schemeClr val="lt1"/>
                </a:highlight>
                <a:latin typeface="Inter"/>
                <a:ea typeface="Inter"/>
                <a:cs typeface="Inter"/>
                <a:sym typeface="Inter"/>
              </a:rPr>
              <a:t>.</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Ahimsa became a cornerstone of Gandhi’s strategy to end British imperialism. </a:t>
            </a:r>
            <a:r>
              <a:rPr b="1" lang="en" sz="1200">
                <a:solidFill>
                  <a:schemeClr val="lt1"/>
                </a:solidFill>
                <a:highlight>
                  <a:schemeClr val="accent1"/>
                </a:highlight>
                <a:latin typeface="Inter"/>
                <a:ea typeface="Inter"/>
                <a:cs typeface="Inter"/>
                <a:sym typeface="Inter"/>
              </a:rPr>
              <a:t>(2 points)</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The Gandhi-led Salt March was an attempt to utilize the practice of civil resistance by protesting the economic and political inequality of British colonial rule. </a:t>
            </a:r>
            <a:r>
              <a:rPr b="1" lang="en" sz="1200">
                <a:solidFill>
                  <a:schemeClr val="lt1"/>
                </a:solidFill>
                <a:highlight>
                  <a:schemeClr val="accent1"/>
                </a:highlight>
                <a:latin typeface="Inter"/>
                <a:ea typeface="Inter"/>
                <a:cs typeface="Inter"/>
                <a:sym typeface="Inter"/>
              </a:rPr>
              <a:t>(2 points)</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Hinduism promoted equality and peaceful coexistence between the people of India and also Indians and the British. </a:t>
            </a:r>
            <a:r>
              <a:rPr b="1" lang="en" sz="1200">
                <a:solidFill>
                  <a:schemeClr val="lt1"/>
                </a:solidFill>
                <a:highlight>
                  <a:schemeClr val="accent1"/>
                </a:highlight>
                <a:latin typeface="Inter"/>
                <a:ea typeface="Inter"/>
                <a:cs typeface="Inter"/>
                <a:sym typeface="Inter"/>
              </a:rPr>
              <a:t>(1 point)</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t/>
            </a:r>
            <a:endParaRPr sz="1400">
              <a:solidFill>
                <a:schemeClr val="dk1"/>
              </a:solidFill>
              <a:highlight>
                <a:schemeClr val="lt1"/>
              </a:highlight>
              <a:latin typeface="Inter"/>
              <a:ea typeface="Inter"/>
              <a:cs typeface="Inter"/>
              <a:sym typeface="Inter"/>
            </a:endParaRPr>
          </a:p>
          <a:p>
            <a:pPr indent="-317500" lvl="0" marL="914400" rtl="0" algn="l">
              <a:spcBef>
                <a:spcPts val="0"/>
              </a:spcBef>
              <a:spcAft>
                <a:spcPts val="0"/>
              </a:spcAft>
              <a:buClr>
                <a:schemeClr val="dk1"/>
              </a:buClr>
              <a:buSzPts val="1400"/>
              <a:buFont typeface="Inter"/>
              <a:buAutoNum type="alphaUcPeriod"/>
            </a:pPr>
            <a:r>
              <a:rPr lang="en" sz="1400">
                <a:solidFill>
                  <a:schemeClr val="dk1"/>
                </a:solidFill>
                <a:highlight>
                  <a:schemeClr val="lt1"/>
                </a:highlight>
                <a:latin typeface="Inter"/>
                <a:ea typeface="Inter"/>
                <a:cs typeface="Inter"/>
                <a:sym typeface="Inter"/>
              </a:rPr>
              <a:t>Gandhi sought to convert the British to Hinduism. </a:t>
            </a:r>
            <a:endParaRPr sz="1400">
              <a:solidFill>
                <a:schemeClr val="dk1"/>
              </a:solidFill>
              <a:highlight>
                <a:schemeClr val="lt1"/>
              </a:highlight>
              <a:latin typeface="Inter"/>
              <a:ea typeface="Inter"/>
              <a:cs typeface="Inter"/>
              <a:sym typeface="Inter"/>
            </a:endParaRPr>
          </a:p>
          <a:p>
            <a:pPr indent="0" lvl="0" marL="1371600" rtl="0" algn="l">
              <a:spcBef>
                <a:spcPts val="0"/>
              </a:spcBef>
              <a:spcAft>
                <a:spcPts val="0"/>
              </a:spcAft>
              <a:buNone/>
            </a:pPr>
            <a:r>
              <a:rPr b="1" lang="en" sz="1200">
                <a:solidFill>
                  <a:schemeClr val="lt1"/>
                </a:solidFill>
                <a:highlight>
                  <a:schemeClr val="accent1"/>
                </a:highlight>
                <a:latin typeface="Inter"/>
                <a:ea typeface="Inter"/>
                <a:cs typeface="Inter"/>
                <a:sym typeface="Inter"/>
              </a:rPr>
              <a:t>(0 points)</a:t>
            </a:r>
            <a:endParaRPr sz="14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sz="1200">
              <a:solidFill>
                <a:schemeClr val="dk1"/>
              </a:solidFill>
              <a:highlight>
                <a:schemeClr val="lt1"/>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rgbClr val="FFFFFF"/>
              </a:highlight>
              <a:latin typeface="Cambria"/>
              <a:ea typeface="Cambria"/>
              <a:cs typeface="Cambria"/>
              <a:sym typeface="Cambria"/>
            </a:endParaRPr>
          </a:p>
          <a:p>
            <a:pPr indent="0" lvl="0" marL="0" rtl="0" algn="l">
              <a:spcBef>
                <a:spcPts val="0"/>
              </a:spcBef>
              <a:spcAft>
                <a:spcPts val="0"/>
              </a:spcAft>
              <a:buNone/>
            </a:pPr>
            <a:r>
              <a:t/>
            </a:r>
            <a:endParaRPr sz="12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sz="12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b="1" sz="1200">
              <a:solidFill>
                <a:schemeClr val="dk1"/>
              </a:solidFill>
              <a:highlight>
                <a:schemeClr val="lt1"/>
              </a:highlight>
              <a:latin typeface="Cambria"/>
              <a:ea typeface="Cambria"/>
              <a:cs typeface="Cambria"/>
              <a:sym typeface="Cambria"/>
            </a:endParaRPr>
          </a:p>
        </p:txBody>
      </p:sp>
      <p:sp>
        <p:nvSpPr>
          <p:cNvPr id="180" name="Google Shape;180;p30"/>
          <p:cNvSpPr txBox="1"/>
          <p:nvPr/>
        </p:nvSpPr>
        <p:spPr>
          <a:xfrm>
            <a:off x="857788" y="5247494"/>
            <a:ext cx="5599500" cy="35733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solidFill>
                  <a:schemeClr val="dk1"/>
                </a:solidFill>
                <a:latin typeface="Work Sans"/>
                <a:ea typeface="Work Sans"/>
                <a:cs typeface="Work Sans"/>
                <a:sym typeface="Work Sans"/>
              </a:rPr>
              <a:t> </a:t>
            </a:r>
            <a:r>
              <a:rPr lang="en" sz="1400">
                <a:solidFill>
                  <a:schemeClr val="dk1"/>
                </a:solidFill>
                <a:latin typeface="Inter"/>
                <a:ea typeface="Inter"/>
                <a:cs typeface="Inter"/>
                <a:sym typeface="Inter"/>
              </a:rPr>
              <a:t> 2.   </a:t>
            </a:r>
            <a:r>
              <a:rPr lang="en" sz="1400">
                <a:solidFill>
                  <a:schemeClr val="dk1"/>
                </a:solidFill>
                <a:highlight>
                  <a:schemeClr val="lt1"/>
                </a:highlight>
                <a:latin typeface="Inter"/>
                <a:ea typeface="Inter"/>
                <a:cs typeface="Inter"/>
                <a:sym typeface="Inter"/>
              </a:rPr>
              <a:t>Historians evaluate the significance of the attributes of a person to better interpret a source.</a:t>
            </a:r>
            <a:r>
              <a:rPr lang="en" sz="1400">
                <a:solidFill>
                  <a:schemeClr val="dk1"/>
                </a:solidFill>
                <a:latin typeface="Inter"/>
                <a:ea typeface="Inter"/>
                <a:cs typeface="Inter"/>
                <a:sym typeface="Inter"/>
              </a:rPr>
              <a:t> </a:t>
            </a:r>
            <a:r>
              <a:rPr lang="en" sz="1400">
                <a:solidFill>
                  <a:schemeClr val="dk1"/>
                </a:solidFill>
                <a:highlight>
                  <a:schemeClr val="lt1"/>
                </a:highlight>
                <a:latin typeface="Inter"/>
                <a:ea typeface="Inter"/>
                <a:cs typeface="Inter"/>
                <a:sym typeface="Inter"/>
              </a:rPr>
              <a:t>Using both the author context and the primary source, explain why one of the statements you chose represents a more significant influence on Gandhi’s political philosophy and actions.</a:t>
            </a:r>
            <a:r>
              <a:rPr lang="en" sz="1400">
                <a:solidFill>
                  <a:schemeClr val="dk1"/>
                </a:solidFill>
                <a:latin typeface="Inter"/>
                <a:ea typeface="Inter"/>
                <a:cs typeface="Inter"/>
                <a:sym typeface="Inter"/>
              </a:rPr>
              <a:t> Cite evidence.</a:t>
            </a:r>
            <a:endParaRPr sz="1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Based on the primary source and the author context provided, Choice A and Choice B are clear examples of how Gandhi’s religious perspective influenced his actions. Choice A and B are both clear actions Gandhi undertook in his movement for Indian independence. The adoption and utilization of Ahimsa as a resistance strategy and the utilization of satyagraha to create a more egalitarian India, both show the influence of the Hindu faith on his actions, and earn 2 points. Choice C, while providing a true statement about Hinduism does not describe a specific action taken by Gandhi in the context or the source itself, but the source does describe it as an overall goal of Hinduism and thus, is worth 1 point. Choice D, worth 0 points, is a falsehood and has no point of reference in the context or source.</a:t>
            </a:r>
            <a:endParaRPr sz="1400">
              <a:solidFill>
                <a:schemeClr val="accent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sp>
        <p:nvSpPr>
          <p:cNvPr id="185" name="Google Shape;185;p31"/>
          <p:cNvSpPr txBox="1"/>
          <p:nvPr/>
        </p:nvSpPr>
        <p:spPr>
          <a:xfrm>
            <a:off x="1591500" y="861050"/>
            <a:ext cx="4161300" cy="407400"/>
          </a:xfrm>
          <a:prstGeom prst="rect">
            <a:avLst/>
          </a:prstGeom>
          <a:noFill/>
          <a:ln>
            <a:noFill/>
          </a:ln>
        </p:spPr>
        <p:txBody>
          <a:bodyPr anchorCtr="0" anchor="t" bIns="91425" lIns="91425" spcFirstLastPara="1" rIns="91425" wrap="square" tIns="91425">
            <a:noAutofit/>
          </a:bodyPr>
          <a:lstStyle/>
          <a:p>
            <a:pPr indent="-342900" lvl="0" marL="457200" rtl="0" algn="ctr">
              <a:spcBef>
                <a:spcPts val="0"/>
              </a:spcBef>
              <a:spcAft>
                <a:spcPts val="0"/>
              </a:spcAft>
              <a:buClr>
                <a:schemeClr val="dk1"/>
              </a:buClr>
              <a:buSzPts val="1800"/>
              <a:buFont typeface="Plus Jakarta Sans"/>
              <a:buAutoNum type="arabicPeriod"/>
            </a:pPr>
            <a:r>
              <a:rPr b="1" lang="en" sz="1800">
                <a:solidFill>
                  <a:schemeClr val="dk1"/>
                </a:solidFill>
                <a:latin typeface="Plus Jakarta Sans"/>
                <a:ea typeface="Plus Jakarta Sans"/>
                <a:cs typeface="Plus Jakarta Sans"/>
                <a:sym typeface="Plus Jakarta Sans"/>
              </a:rPr>
              <a:t>Weighted Multiple Choice </a:t>
            </a:r>
            <a:endParaRPr b="1" sz="1800">
              <a:solidFill>
                <a:schemeClr val="dk1"/>
              </a:solidFill>
              <a:latin typeface="Plus Jakarta Sans"/>
              <a:ea typeface="Plus Jakarta Sans"/>
              <a:cs typeface="Plus Jakarta Sans"/>
              <a:sym typeface="Plus Jakarta Sans"/>
            </a:endParaRPr>
          </a:p>
        </p:txBody>
      </p:sp>
      <p:graphicFrame>
        <p:nvGraphicFramePr>
          <p:cNvPr id="186" name="Google Shape;186;p31"/>
          <p:cNvGraphicFramePr/>
          <p:nvPr/>
        </p:nvGraphicFramePr>
        <p:xfrm>
          <a:off x="912450" y="1452750"/>
          <a:ext cx="3000000" cy="3000000"/>
        </p:xfrm>
        <a:graphic>
          <a:graphicData uri="http://schemas.openxmlformats.org/drawingml/2006/table">
            <a:tbl>
              <a:tblPr>
                <a:noFill/>
                <a:tableStyleId>{0E2C2BC7-F1F8-4C2F-8459-3F16B79139E6}</a:tableStyleId>
              </a:tblPr>
              <a:tblGrid>
                <a:gridCol w="1379850"/>
                <a:gridCol w="1379850"/>
                <a:gridCol w="1379850"/>
                <a:gridCol w="1379850"/>
              </a:tblGrid>
              <a:tr h="480575">
                <a:tc>
                  <a:txBody>
                    <a:bodyPr/>
                    <a:lstStyle/>
                    <a:p>
                      <a:pPr indent="0" lvl="0" marL="0" rtl="0" algn="l">
                        <a:spcBef>
                          <a:spcPts val="0"/>
                        </a:spcBef>
                        <a:spcAft>
                          <a:spcPts val="0"/>
                        </a:spcAft>
                        <a:buNone/>
                      </a:pPr>
                      <a:r>
                        <a:rPr b="1" lang="en" sz="1400">
                          <a:latin typeface="Inter"/>
                          <a:ea typeface="Inter"/>
                          <a:cs typeface="Inter"/>
                          <a:sym typeface="Inter"/>
                        </a:rPr>
                        <a:t>Choice 1</a:t>
                      </a:r>
                      <a:endParaRPr b="1"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2 points (Choice A or B)</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1 point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(Choice C)</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0 points (Choice D)</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63400">
                <a:tc>
                  <a:txBody>
                    <a:bodyPr/>
                    <a:lstStyle/>
                    <a:p>
                      <a:pPr indent="0" lvl="0" marL="0" rtl="0" algn="l">
                        <a:spcBef>
                          <a:spcPts val="0"/>
                        </a:spcBef>
                        <a:spcAft>
                          <a:spcPts val="0"/>
                        </a:spcAft>
                        <a:buNone/>
                      </a:pPr>
                      <a:r>
                        <a:rPr b="1" lang="en" sz="1400">
                          <a:latin typeface="Inter"/>
                          <a:ea typeface="Inter"/>
                          <a:cs typeface="Inter"/>
                          <a:sym typeface="Inter"/>
                        </a:rPr>
                        <a:t>Choice 2</a:t>
                      </a:r>
                      <a:endParaRPr b="1"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2 points (Choice A or B)</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1 point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(Choice C)</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0 points (Choice D)</a:t>
                      </a:r>
                      <a:endParaRPr sz="12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490475">
                <a:tc gridSpan="4">
                  <a:txBody>
                    <a:bodyPr/>
                    <a:lstStyle/>
                    <a:p>
                      <a:pPr indent="0" lvl="0" marL="0" rtl="0" algn="r">
                        <a:spcBef>
                          <a:spcPts val="0"/>
                        </a:spcBef>
                        <a:spcAft>
                          <a:spcPts val="0"/>
                        </a:spcAft>
                        <a:buNone/>
                      </a:pPr>
                      <a:r>
                        <a:rPr b="1" lang="en" sz="1400">
                          <a:latin typeface="Inter"/>
                          <a:ea typeface="Inter"/>
                          <a:cs typeface="Inter"/>
                          <a:sym typeface="Inter"/>
                        </a:rPr>
                        <a:t>Subtotal:    _______/ 4</a:t>
                      </a:r>
                      <a:endParaRPr b="1"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87" name="Google Shape;187;p31"/>
          <p:cNvSpPr txBox="1"/>
          <p:nvPr/>
        </p:nvSpPr>
        <p:spPr>
          <a:xfrm>
            <a:off x="1176900" y="3693650"/>
            <a:ext cx="4990500" cy="40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chemeClr val="dk1"/>
                </a:solidFill>
                <a:latin typeface="Plus Jakarta Sans"/>
                <a:ea typeface="Plus Jakarta Sans"/>
                <a:cs typeface="Plus Jakarta Sans"/>
                <a:sym typeface="Plus Jakarta Sans"/>
              </a:rPr>
              <a:t>2.    Short Answer: More Significant Factor</a:t>
            </a:r>
            <a:endParaRPr b="1" sz="1800">
              <a:solidFill>
                <a:schemeClr val="dk1"/>
              </a:solidFill>
              <a:latin typeface="Plus Jakarta Sans"/>
              <a:ea typeface="Plus Jakarta Sans"/>
              <a:cs typeface="Plus Jakarta Sans"/>
              <a:sym typeface="Plus Jakarta Sans"/>
            </a:endParaRPr>
          </a:p>
        </p:txBody>
      </p:sp>
      <p:graphicFrame>
        <p:nvGraphicFramePr>
          <p:cNvPr id="188" name="Google Shape;188;p31"/>
          <p:cNvGraphicFramePr/>
          <p:nvPr/>
        </p:nvGraphicFramePr>
        <p:xfrm>
          <a:off x="527050" y="4237475"/>
          <a:ext cx="3000000" cy="3000000"/>
        </p:xfrm>
        <a:graphic>
          <a:graphicData uri="http://schemas.openxmlformats.org/drawingml/2006/table">
            <a:tbl>
              <a:tblPr>
                <a:noFill/>
                <a:tableStyleId>{0E2C2BC7-F1F8-4C2F-8459-3F16B79139E6}</a:tableStyleId>
              </a:tblPr>
              <a:tblGrid>
                <a:gridCol w="1572550"/>
                <a:gridCol w="1572550"/>
                <a:gridCol w="1572550"/>
                <a:gridCol w="1572550"/>
              </a:tblGrid>
              <a:tr h="488300">
                <a:tc>
                  <a:txBody>
                    <a:bodyPr/>
                    <a:lstStyle/>
                    <a:p>
                      <a:pPr indent="0" lvl="0" marL="0" rtl="0" algn="l">
                        <a:spcBef>
                          <a:spcPts val="0"/>
                        </a:spcBef>
                        <a:spcAft>
                          <a:spcPts val="0"/>
                        </a:spcAft>
                        <a:buNone/>
                      </a:pPr>
                      <a:r>
                        <a:rPr lang="en" sz="1400">
                          <a:latin typeface="Inter"/>
                          <a:ea typeface="Inter"/>
                          <a:cs typeface="Inter"/>
                          <a:sym typeface="Inter"/>
                        </a:rPr>
                        <a:t>3 points</a:t>
                      </a:r>
                      <a:endParaRPr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400">
                          <a:latin typeface="Inter"/>
                          <a:ea typeface="Inter"/>
                          <a:cs typeface="Inter"/>
                          <a:sym typeface="Inter"/>
                        </a:rPr>
                        <a:t>2 points</a:t>
                      </a:r>
                      <a:endParaRPr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400">
                          <a:latin typeface="Inter"/>
                          <a:ea typeface="Inter"/>
                          <a:cs typeface="Inter"/>
                          <a:sym typeface="Inter"/>
                        </a:rPr>
                        <a:t>1 point</a:t>
                      </a:r>
                      <a:endParaRPr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400">
                          <a:latin typeface="Inter"/>
                          <a:ea typeface="Inter"/>
                          <a:cs typeface="Inter"/>
                          <a:sym typeface="Inter"/>
                        </a:rPr>
                        <a:t>0 points</a:t>
                      </a:r>
                      <a:endParaRPr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4883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identifies one choice as a more significant factor and cites clear evidence from both the author context and primary source to justify their choice.</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identifies one choice as more significant and cites clear evidence from one source to justify their answer. Both sources may be cited, but only one provides clear justification.</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identifies one choice as more significant and may or may not cite evidence to justify their answer. If evidence is cited, it does not provide clear justification for their choice.</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does not identify one choice as more significant. Student either misunderstood question or did not attempt to answer it.</a:t>
                      </a:r>
                      <a:endParaRPr sz="12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488300">
                <a:tc gridSpan="4">
                  <a:txBody>
                    <a:bodyPr/>
                    <a:lstStyle/>
                    <a:p>
                      <a:pPr indent="0" lvl="0" marL="0" rtl="0" algn="r">
                        <a:spcBef>
                          <a:spcPts val="0"/>
                        </a:spcBef>
                        <a:spcAft>
                          <a:spcPts val="0"/>
                        </a:spcAft>
                        <a:buNone/>
                      </a:pPr>
                      <a:r>
                        <a:rPr b="1" lang="en" sz="1400">
                          <a:latin typeface="Inter"/>
                          <a:ea typeface="Inter"/>
                          <a:cs typeface="Inter"/>
                          <a:sym typeface="Inter"/>
                        </a:rPr>
                        <a:t>Subtotal:    _______/ 3</a:t>
                      </a:r>
                      <a:endParaRPr b="1" sz="14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89" name="Google Shape;189;p31"/>
          <p:cNvSpPr txBox="1"/>
          <p:nvPr/>
        </p:nvSpPr>
        <p:spPr>
          <a:xfrm>
            <a:off x="2207850" y="8022750"/>
            <a:ext cx="2928600" cy="538200"/>
          </a:xfrm>
          <a:prstGeom prst="rect">
            <a:avLst/>
          </a:prstGeom>
          <a:no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dk1"/>
                </a:solidFill>
                <a:highlight>
                  <a:schemeClr val="lt1"/>
                </a:highlight>
                <a:latin typeface="Inter"/>
                <a:ea typeface="Inter"/>
                <a:cs typeface="Inter"/>
                <a:sym typeface="Inter"/>
              </a:rPr>
              <a:t>Total: ______/7</a:t>
            </a:r>
            <a:endParaRPr b="1" sz="1800">
              <a:solidFill>
                <a:schemeClr val="dk1"/>
              </a:solidFill>
              <a:highlight>
                <a:schemeClr val="lt1"/>
              </a:highlight>
              <a:latin typeface="Inter"/>
              <a:ea typeface="Inter"/>
              <a:cs typeface="Inter"/>
              <a:sym typeface="Inter"/>
            </a:endParaRPr>
          </a:p>
        </p:txBody>
      </p:sp>
      <p:sp>
        <p:nvSpPr>
          <p:cNvPr id="190" name="Google Shape;190;p3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n" sz="1800">
                <a:latin typeface="Halant"/>
                <a:ea typeface="Halant"/>
                <a:cs typeface="Halant"/>
                <a:sym typeface="Halant"/>
              </a:rPr>
              <a:t>Rubric for Formative Assessment: Perspective</a:t>
            </a:r>
            <a:endParaRPr sz="1800">
              <a:latin typeface="Halant"/>
              <a:ea typeface="Halant"/>
              <a:cs typeface="Halant"/>
              <a:sym typeface="Halant"/>
            </a:endParaRPr>
          </a:p>
        </p:txBody>
      </p:sp>
      <p:pic>
        <p:nvPicPr>
          <p:cNvPr id="191" name="Google Shape;191;p3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92" name="Google Shape;192;p3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93" name="Google Shape;193;p3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